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8" r:id="rId2"/>
    <p:sldId id="260" r:id="rId3"/>
    <p:sldId id="283" r:id="rId4"/>
    <p:sldId id="284" r:id="rId5"/>
    <p:sldId id="285" r:id="rId6"/>
    <p:sldId id="286" r:id="rId7"/>
    <p:sldId id="289" r:id="rId8"/>
    <p:sldId id="287" r:id="rId9"/>
    <p:sldId id="288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90" r:id="rId29"/>
    <p:sldId id="280" r:id="rId30"/>
    <p:sldId id="281" r:id="rId31"/>
    <p:sldId id="291" r:id="rId32"/>
    <p:sldId id="282" r:id="rId33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2387B2F-CE8B-426B-B398-F4A0B519428B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E4FAA2C-BC21-435D-94AA-60A74F355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7849A6-5D4D-4EE1-BCD7-158760DF493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F6ED0-7DCA-47B6-BB6A-59ED48F0CB6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736303"/>
          </a:xfrm>
        </p:spPr>
        <p:txBody>
          <a:bodyPr/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800" dirty="0" smtClean="0"/>
              <a:t>Упитници и прикупљање података у фармакоепидемиологији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9. </a:t>
            </a:r>
            <a:r>
              <a:rPr lang="en-US" sz="2800" dirty="0" err="1" smtClean="0"/>
              <a:t>недеља</a:t>
            </a:r>
            <a:endParaRPr lang="en-US" sz="2400" dirty="0" smtClean="0"/>
          </a:p>
        </p:txBody>
      </p:sp>
      <p:sp>
        <p:nvSpPr>
          <p:cNvPr id="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043608" y="4030018"/>
            <a:ext cx="7110413" cy="249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sr-Cyrl-CS" sz="1400" dirty="0" smtClean="0">
                <a:ea typeface="新細明體" pitchFamily="18" charset="-120"/>
              </a:rPr>
              <a:t>ИНТЕГРИСАНЕ АКАДЕМСКЕ СТУДИЈЕ</a:t>
            </a:r>
            <a:r>
              <a:rPr kumimoji="1" lang="en-US" sz="1400" dirty="0" smtClean="0">
                <a:ea typeface="新細明體" pitchFamily="18" charset="-120"/>
              </a:rPr>
              <a:t> </a:t>
            </a:r>
            <a:r>
              <a:rPr kumimoji="1" lang="sr-Cyrl-CS" sz="1400" dirty="0" smtClean="0">
                <a:ea typeface="新細明體" pitchFamily="18" charset="-120"/>
              </a:rPr>
              <a:t>ФАРМАЦИЈЕ</a:t>
            </a:r>
            <a:endParaRPr kumimoji="1" lang="en-US" sz="1400" dirty="0" smtClean="0">
              <a:ea typeface="新細明體" pitchFamily="18" charset="-120"/>
            </a:endParaRPr>
          </a:p>
          <a:p>
            <a:endParaRPr kumimoji="1" lang="en-US" sz="1600" dirty="0">
              <a:ea typeface="新細明體" pitchFamily="18" charset="-120"/>
            </a:endParaRPr>
          </a:p>
          <a:p>
            <a:r>
              <a:rPr kumimoji="1" lang="en-US" sz="1600" b="1" dirty="0" smtClean="0">
                <a:ea typeface="新細明體" pitchFamily="18" charset="-120"/>
              </a:rPr>
              <a:t>Д04</a:t>
            </a:r>
            <a:r>
              <a:rPr kumimoji="1" lang="en-US" sz="1600" dirty="0" smtClean="0">
                <a:ea typeface="新細明體" pitchFamily="18" charset="-120"/>
              </a:rPr>
              <a:t> </a:t>
            </a:r>
            <a:r>
              <a:rPr kumimoji="1" lang="sr-Cyrl-CS" sz="1400" b="1" dirty="0"/>
              <a:t>Фармакоепидемиологија</a:t>
            </a:r>
          </a:p>
          <a:p>
            <a:endParaRPr kumimoji="1" lang="sr-Cyrl-CS" sz="1600" b="1" dirty="0">
              <a:ea typeface="新細明體" pitchFamily="18" charset="-120"/>
            </a:endParaRPr>
          </a:p>
          <a:p>
            <a:r>
              <a:rPr kumimoji="1" lang="sr-Cyrl-CS" sz="1600" b="1" dirty="0">
                <a:ea typeface="新細明體" pitchFamily="18" charset="-120"/>
              </a:rPr>
              <a:t>9</a:t>
            </a:r>
            <a:r>
              <a:rPr kumimoji="1" lang="sr-Cyrl-CS" sz="1600" b="1" dirty="0" smtClean="0">
                <a:ea typeface="新細明體" pitchFamily="18" charset="-120"/>
              </a:rPr>
              <a:t>. </a:t>
            </a:r>
            <a:r>
              <a:rPr kumimoji="1" lang="sr-Cyrl-CS" sz="1600" b="1" dirty="0">
                <a:ea typeface="新細明體" pitchFamily="18" charset="-120"/>
              </a:rPr>
              <a:t>недеља</a:t>
            </a:r>
            <a:endParaRPr kumimoji="1" lang="sr-Cyrl-CS" dirty="0">
              <a:ea typeface="新細明體" pitchFamily="18" charset="-120"/>
            </a:endParaRPr>
          </a:p>
          <a:p>
            <a:endParaRPr kumimoji="1" lang="sr-Cyrl-CS" sz="900" dirty="0">
              <a:ea typeface="新細明體" pitchFamily="18" charset="-120"/>
            </a:endParaRPr>
          </a:p>
          <a:p>
            <a:endParaRPr kumimoji="1" lang="sr-Cyrl-CS" sz="900" dirty="0">
              <a:ea typeface="新細明體" pitchFamily="18" charset="-120"/>
            </a:endParaRPr>
          </a:p>
          <a:p>
            <a:pPr algn="r"/>
            <a:r>
              <a:rPr kumimoji="1" lang="sr-Cyrl-RS" sz="1600" dirty="0" smtClean="0">
                <a:ea typeface="新細明體" pitchFamily="18" charset="-120"/>
              </a:rPr>
              <a:t>Доц.</a:t>
            </a:r>
            <a:r>
              <a:rPr kumimoji="1" lang="en-US" sz="1600" dirty="0" smtClean="0">
                <a:ea typeface="新細明體" pitchFamily="18" charset="-120"/>
              </a:rPr>
              <a:t> </a:t>
            </a:r>
            <a:r>
              <a:rPr kumimoji="1" lang="en-US" sz="1600" dirty="0" err="1">
                <a:ea typeface="新細明體" pitchFamily="18" charset="-120"/>
              </a:rPr>
              <a:t>др</a:t>
            </a:r>
            <a:r>
              <a:rPr kumimoji="1" lang="en-US" sz="1600" dirty="0">
                <a:ea typeface="新細明體" pitchFamily="18" charset="-120"/>
              </a:rPr>
              <a:t> </a:t>
            </a:r>
            <a:r>
              <a:rPr kumimoji="1" lang="sr-Cyrl-RS" sz="1600" dirty="0" smtClean="0">
                <a:ea typeface="新細明體" pitchFamily="18" charset="-120"/>
              </a:rPr>
              <a:t>Радиша Павловић</a:t>
            </a:r>
            <a:endParaRPr kumimoji="1" lang="en-US" sz="1600" dirty="0">
              <a:ea typeface="新細明體" pitchFamily="18" charset="-120"/>
            </a:endParaRPr>
          </a:p>
        </p:txBody>
      </p:sp>
    </p:spTree>
  </p:cSld>
  <p:clrMapOvr>
    <a:masterClrMapping/>
  </p:clrMapOvr>
  <p:transition advTm="607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Упитници који се шаљу преко поште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Шаљу се обавезно уз пропратно писмо, уз коверат са плаћеном поштарином за одговор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Питања морају да буду јасна, а испитаници сасвим писмени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Мање су поуздани од интервјуа “лицем у лице”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Мањи проценат испитаника ће одговорити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Нема контроле ко заправо попуњава упитник</a:t>
            </a:r>
            <a:endParaRPr lang="en-US" sz="2800" dirty="0" smtClean="0"/>
          </a:p>
        </p:txBody>
      </p:sp>
    </p:spTree>
  </p:cSld>
  <p:clrMapOvr>
    <a:masterClrMapping/>
  </p:clrMapOvr>
  <p:transition advTm="5392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Степен одговора на упитник</a:t>
            </a:r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800" dirty="0" smtClean="0"/>
              <a:t>Сматра се да проценат одговора мањи од 60% није прихватљив</a:t>
            </a:r>
            <a:endParaRPr lang="sr-Latn-RS" sz="2800" dirty="0" smtClean="0"/>
          </a:p>
          <a:p>
            <a:pPr eaLnBrk="1" hangingPunct="1"/>
            <a:endParaRPr lang="sr-Cyrl-CS" sz="2800" dirty="0" smtClean="0"/>
          </a:p>
          <a:p>
            <a:pPr eaLnBrk="1" hangingPunct="1"/>
            <a:r>
              <a:rPr lang="sr-Cyrl-CS" sz="2800" dirty="0" smtClean="0"/>
              <a:t>Проценат одговора изнад 75% је добар</a:t>
            </a:r>
            <a:endParaRPr lang="sr-Latn-RS" sz="2800" dirty="0" smtClean="0"/>
          </a:p>
          <a:p>
            <a:pPr eaLnBrk="1" hangingPunct="1"/>
            <a:endParaRPr lang="sr-Cyrl-CS" sz="2800" dirty="0" smtClean="0"/>
          </a:p>
          <a:p>
            <a:pPr eaLnBrk="1" hangingPunct="1"/>
            <a:r>
              <a:rPr lang="sr-Cyrl-CS" sz="2800" dirty="0" smtClean="0"/>
              <a:t>Проценат одговора код интервјуа је 20% већи него код упитника који се шаљу поштом</a:t>
            </a:r>
            <a:endParaRPr lang="en-US" sz="2800" dirty="0" smtClean="0"/>
          </a:p>
        </p:txBody>
      </p:sp>
    </p:spTree>
  </p:cSld>
  <p:clrMapOvr>
    <a:masterClrMapping/>
  </p:clrMapOvr>
  <p:transition advTm="4116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Пропратно писмо уз упитник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Мора да садржи:</a:t>
            </a:r>
          </a:p>
          <a:p>
            <a:pPr lvl="2" eaLnBrk="1" hangingPunct="1"/>
            <a:r>
              <a:rPr lang="sr-Cyrl-CS" smtClean="0"/>
              <a:t>Циљ студије</a:t>
            </a:r>
          </a:p>
          <a:p>
            <a:pPr lvl="2" eaLnBrk="1" hangingPunct="1"/>
            <a:r>
              <a:rPr lang="sr-Cyrl-CS" smtClean="0"/>
              <a:t>Спонзорство</a:t>
            </a:r>
          </a:p>
          <a:p>
            <a:pPr lvl="2" eaLnBrk="1" hangingPunct="1"/>
            <a:r>
              <a:rPr lang="sr-Cyrl-CS" smtClean="0"/>
              <a:t>Како је добијено име испитаника</a:t>
            </a:r>
          </a:p>
          <a:p>
            <a:pPr lvl="2" eaLnBrk="1" hangingPunct="1"/>
            <a:r>
              <a:rPr lang="sr-Cyrl-CS" smtClean="0"/>
              <a:t>Значај одговора испитаника за студију</a:t>
            </a:r>
          </a:p>
          <a:p>
            <a:pPr lvl="2" eaLnBrk="1" hangingPunct="1"/>
            <a:r>
              <a:rPr lang="sr-Cyrl-CS" smtClean="0"/>
              <a:t>Зашто је потребна репрезентативна група</a:t>
            </a:r>
          </a:p>
          <a:p>
            <a:pPr lvl="2" eaLnBrk="1" hangingPunct="1"/>
            <a:r>
              <a:rPr lang="sr-Cyrl-CS" smtClean="0"/>
              <a:t>Поверљивост личних података</a:t>
            </a:r>
          </a:p>
          <a:p>
            <a:pPr lvl="2" eaLnBrk="1" hangingPunct="1"/>
            <a:r>
              <a:rPr lang="sr-Cyrl-CS" smtClean="0"/>
              <a:t>Име и адреса испитаника</a:t>
            </a:r>
          </a:p>
          <a:p>
            <a:pPr lvl="2" eaLnBrk="1" hangingPunct="1"/>
            <a:r>
              <a:rPr lang="sr-Cyrl-CS" smtClean="0"/>
              <a:t>Оригинални потпис истраживача</a:t>
            </a:r>
          </a:p>
          <a:p>
            <a:pPr lvl="2" eaLnBrk="1" hangingPunct="1"/>
            <a:endParaRPr lang="en-US" smtClean="0"/>
          </a:p>
        </p:txBody>
      </p:sp>
    </p:spTree>
  </p:cSld>
  <p:clrMapOvr>
    <a:masterClrMapping/>
  </p:clrMapOvr>
  <p:transition advTm="6332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Шта ако испитаник не одговори на позив да попуни упитник?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Позвати га још најмање 3 пута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Примећено је: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000" dirty="0" smtClean="0"/>
              <a:t>Да дужина упитника не утиче на проценат одговора на упитник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000" dirty="0" smtClean="0"/>
              <a:t>Да је проценат одговора на упитник већи ако је предмет истраживања битан испитаницима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000" dirty="0" smtClean="0"/>
              <a:t>Болнички пацијенти радије попуњавају упитнике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000" dirty="0" smtClean="0"/>
              <a:t>Старији пацијенти радије попуњавају упитнике од млађих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000" dirty="0" smtClean="0"/>
              <a:t>Богати радије попуњавају упитнике од сиромашних</a:t>
            </a:r>
            <a:endParaRPr lang="en-US" sz="2000" dirty="0" smtClean="0"/>
          </a:p>
        </p:txBody>
      </p:sp>
    </p:spTree>
  </p:cSld>
  <p:clrMapOvr>
    <a:masterClrMapping/>
  </p:clrMapOvr>
  <p:transition advTm="6103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Шта радити ако није дат одговор на нека питања?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Може се то путање избацити из обраде резултата</a:t>
            </a:r>
          </a:p>
          <a:p>
            <a:pPr eaLnBrk="1" hangingPunct="1"/>
            <a:r>
              <a:rPr lang="sr-Cyrl-CS" smtClean="0"/>
              <a:t>Може се убацити најчешћи одговор</a:t>
            </a:r>
          </a:p>
          <a:p>
            <a:pPr eaLnBrk="1" hangingPunct="1"/>
            <a:r>
              <a:rPr lang="sr-Cyrl-CS" smtClean="0"/>
              <a:t>Може се уз помоћ рачунара убацити случајни одговор</a:t>
            </a:r>
            <a:endParaRPr lang="en-US" smtClean="0"/>
          </a:p>
        </p:txBody>
      </p:sp>
    </p:spTree>
  </p:cSld>
  <p:clrMapOvr>
    <a:masterClrMapping/>
  </p:clrMapOvr>
  <p:transition advTm="4059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Израда упитника</a:t>
            </a:r>
            <a:endParaRPr 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Могу се користити </a:t>
            </a:r>
            <a:r>
              <a:rPr lang="sr-Cyrl-CS" smtClean="0"/>
              <a:t>готова питања</a:t>
            </a:r>
            <a:endParaRPr lang="en-US" dirty="0" smtClean="0"/>
          </a:p>
          <a:p>
            <a:pPr eaLnBrk="1" hangingPunct="1"/>
            <a:r>
              <a:rPr lang="sr-Cyrl-CS" dirty="0" smtClean="0"/>
              <a:t>Нови упитник је најбоље тестирати на пробној групи испитаника (30-50)</a:t>
            </a:r>
            <a:endParaRPr lang="en-US" dirty="0" smtClean="0"/>
          </a:p>
        </p:txBody>
      </p:sp>
    </p:spTree>
  </p:cSld>
  <p:clrMapOvr>
    <a:masterClrMapping/>
  </p:clrMapOvr>
  <p:transition advTm="1486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Принципи израде упитника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Мора да буде јасно и прегледно одштампан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Питање и његови одговори не смеју бити подељени на две стране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Користе се мала слова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Пожељан је папир у боји, али не таман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На почетку треба да пише “поверљиво”, број испитаника, назив студије и кратак увод</a:t>
            </a:r>
            <a:endParaRPr lang="en-US" sz="2800" dirty="0" smtClean="0"/>
          </a:p>
        </p:txBody>
      </p:sp>
    </p:spTree>
  </p:cSld>
  <p:clrMapOvr>
    <a:masterClrMapping/>
  </p:clrMapOvr>
  <p:transition advTm="3575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Врсте затворених питања у структурираном упитнику</a:t>
            </a: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Понуђени су само одговори ДА и НЕ</a:t>
            </a:r>
          </a:p>
          <a:p>
            <a:pPr eaLnBrk="1" hangingPunct="1"/>
            <a:r>
              <a:rPr lang="sr-Cyrl-CS" smtClean="0"/>
              <a:t>Има више понуђених одговора, од којих је један тачан</a:t>
            </a:r>
          </a:p>
          <a:p>
            <a:pPr eaLnBrk="1" hangingPunct="1"/>
            <a:r>
              <a:rPr lang="sr-Cyrl-CS" smtClean="0"/>
              <a:t>Има више понуђених одговора, али су они поређани по интензитету, тако да сачињавају скалу</a:t>
            </a:r>
            <a:endParaRPr lang="en-US" smtClean="0"/>
          </a:p>
        </p:txBody>
      </p:sp>
    </p:spTree>
  </p:cSld>
  <p:clrMapOvr>
    <a:masterClrMapping/>
  </p:clrMapOvr>
  <p:transition advTm="3528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Прављење скале од више питања</a:t>
            </a: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Некада више питања се бави једним проблемом, па се она мугу груписати у скалу</a:t>
            </a:r>
          </a:p>
          <a:p>
            <a:pPr eaLnBrk="1" hangingPunct="1"/>
            <a:r>
              <a:rPr lang="sr-Cyrl-CS" smtClean="0"/>
              <a:t>Сваком питању се даје поен, а поени се сабирају</a:t>
            </a:r>
          </a:p>
          <a:p>
            <a:pPr eaLnBrk="1" hangingPunct="1"/>
            <a:r>
              <a:rPr lang="sr-Cyrl-CS" smtClean="0"/>
              <a:t>Понекада се може извршити и пондерисање поена, према релативном значају појединих питања</a:t>
            </a:r>
            <a:endParaRPr lang="en-US" smtClean="0"/>
          </a:p>
        </p:txBody>
      </p:sp>
    </p:spTree>
  </p:cSld>
  <p:clrMapOvr>
    <a:masterClrMapping/>
  </p:clrMapOvr>
  <p:transition advTm="3718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Скале за мерење става испитаника</a:t>
            </a:r>
            <a:endParaRPr 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Став је тенденција да се нешто (то се зове “предмет става”) вреднује.</a:t>
            </a:r>
          </a:p>
          <a:p>
            <a:pPr eaLnBrk="1" hangingPunct="1"/>
            <a:r>
              <a:rPr lang="sr-Cyrl-CS" smtClean="0"/>
              <a:t>Ликертова скала се најчешће користи</a:t>
            </a:r>
            <a:endParaRPr lang="en-US" smtClean="0"/>
          </a:p>
        </p:txBody>
      </p:sp>
    </p:spTree>
  </p:cSld>
  <p:clrMapOvr>
    <a:masterClrMapping/>
  </p:clrMapOvr>
  <p:transition advTm="2337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Структурирани и полу-структурирани упитници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800" dirty="0" smtClean="0"/>
              <a:t>Структурирани упитници имају унапред одређена питања, и понуђене одговоре на свако питање</a:t>
            </a:r>
            <a:endParaRPr lang="sr-Latn-RS" sz="2800" dirty="0" smtClean="0"/>
          </a:p>
          <a:p>
            <a:pPr eaLnBrk="1" hangingPunct="1"/>
            <a:endParaRPr lang="sr-Cyrl-CS" sz="2800" dirty="0" smtClean="0"/>
          </a:p>
          <a:p>
            <a:pPr eaLnBrk="1" hangingPunct="1"/>
            <a:r>
              <a:rPr lang="sr-Cyrl-CS" sz="2800" dirty="0" smtClean="0"/>
              <a:t>Полу-структурирани упитници имају унапред одређена питања, али нема понуђених одговора, већ их уписују испитаници</a:t>
            </a:r>
            <a:endParaRPr lang="en-US" sz="2800" dirty="0" smtClean="0"/>
          </a:p>
        </p:txBody>
      </p:sp>
    </p:spTree>
  </p:cSld>
  <p:clrMapOvr>
    <a:masterClrMapping/>
  </p:clrMapOvr>
  <p:transition advTm="73975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Ликертова скала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Направљена још 1932, Ликерт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На свако питање има 5 понуђених одговора: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Сасвим се слажем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Слажем се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Нити се слажем, нити се не слажем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Не слажем се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Сасвим се не слажем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Кад се направе питања, онда се на робној групи скала тестира, па се избаце питања на која одговори одударају од осталих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Одговори се вреднују поенима, при чему највише поена добија позитиван одговор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dirty="0" smtClean="0"/>
              <a:t>Поени се сабирају, да би се добио збир за целу скалу</a:t>
            </a:r>
            <a:endParaRPr lang="en-US" dirty="0" smtClean="0"/>
          </a:p>
        </p:txBody>
      </p:sp>
    </p:spTree>
  </p:cSld>
  <p:clrMapOvr>
    <a:masterClrMapping/>
  </p:clrMapOvr>
  <p:transition advTm="55852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Визуелна аналогна скала је само варијанта Ликертове скале</a:t>
            </a:r>
            <a:endParaRPr lang="en-US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066800" y="3429000"/>
            <a:ext cx="63246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914400" y="30480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>
                <a:latin typeface="Calibri" pitchFamily="34" charset="0"/>
              </a:rPr>
              <a:t>0</a:t>
            </a:r>
            <a:endParaRPr lang="en-US">
              <a:latin typeface="Calibri" pitchFamily="34" charset="0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7162800" y="2971800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>
                <a:latin typeface="Calibri" pitchFamily="34" charset="0"/>
              </a:rPr>
              <a:t>10</a:t>
            </a:r>
            <a:endParaRPr lang="en-US">
              <a:latin typeface="Calibri" pitchFamily="34" charset="0"/>
            </a:endParaRP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457200" y="4953000"/>
            <a:ext cx="819785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>
                <a:latin typeface="Comic Sans MS" pitchFamily="66" charset="0"/>
              </a:rPr>
              <a:t>Дужина линије је 10 цм, испитаник треба да означи степен слагања са </a:t>
            </a:r>
          </a:p>
          <a:p>
            <a:r>
              <a:rPr lang="sr-Cyrl-CS">
                <a:latin typeface="Comic Sans MS" pitchFamily="66" charset="0"/>
              </a:rPr>
              <a:t>Питањем ( 0 – не слаже се сасвим, 10 – слаже се сасвим)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  <p:transition advTm="5026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Принципи добрих упитника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Прво питати основна и лака питања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На крају питати о демограским подацима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Најважнија питања питати најпре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Питања о понашању треба да буду пре питања о ставовима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Прво питати општа питања, па специфична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Питати прво о понашању у прошлости, па о понашању у садашњости</a:t>
            </a:r>
            <a:endParaRPr lang="en-US" sz="2800" dirty="0" smtClean="0"/>
          </a:p>
        </p:txBody>
      </p:sp>
    </p:spTree>
  </p:cSld>
  <p:clrMapOvr>
    <a:masterClrMapping/>
  </p:clrMapOvr>
  <p:transition advTm="52002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Принципи добрих упитника</a:t>
            </a:r>
            <a:endParaRPr lang="en-US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800" dirty="0" smtClean="0"/>
              <a:t>Једноставна питања</a:t>
            </a:r>
          </a:p>
          <a:p>
            <a:pPr eaLnBrk="1" hangingPunct="1"/>
            <a:r>
              <a:rPr lang="sr-Cyrl-CS" sz="2800" dirty="0" smtClean="0"/>
              <a:t>Кратка питања</a:t>
            </a:r>
          </a:p>
          <a:p>
            <a:pPr eaLnBrk="1" hangingPunct="1"/>
            <a:r>
              <a:rPr lang="sr-Cyrl-CS" sz="2800" dirty="0" smtClean="0"/>
              <a:t>Питања не смеју бити двосмислена, нити да двоструком негацијом</a:t>
            </a:r>
          </a:p>
          <a:p>
            <a:pPr eaLnBrk="1" hangingPunct="1"/>
            <a:r>
              <a:rPr lang="sr-Cyrl-CS" sz="2800" dirty="0" smtClean="0"/>
              <a:t>Не користити питања која наводе на одговор</a:t>
            </a:r>
          </a:p>
          <a:p>
            <a:pPr eaLnBrk="1" hangingPunct="1"/>
            <a:r>
              <a:rPr lang="sr-Cyrl-CS" sz="2800" dirty="0" smtClean="0"/>
              <a:t>Све алтернативе треба да буду понуђене у одговорима</a:t>
            </a:r>
          </a:p>
        </p:txBody>
      </p:sp>
    </p:spTree>
  </p:cSld>
  <p:clrMapOvr>
    <a:masterClrMapping/>
  </p:clrMapOvr>
  <p:transition advTm="2189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Кад се упитник преведе...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Треба га превести на српски и назад на енглески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Ангажовати професионалне преводиоце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Направити комисију од експерата да исконтролишу превод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 smtClean="0"/>
              <a:t>На пробној групи пацијената тестирати превод, и упоредити га са “златним стандардом”</a:t>
            </a:r>
            <a:endParaRPr lang="en-US" sz="2800" dirty="0" smtClean="0"/>
          </a:p>
        </p:txBody>
      </p:sp>
    </p:spTree>
  </p:cSld>
  <p:clrMapOvr>
    <a:masterClrMapping/>
  </p:clrMapOvr>
  <p:transition advTm="3986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Прикупљање података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Извори:</a:t>
            </a:r>
          </a:p>
          <a:p>
            <a:pPr eaLnBrk="1" hangingPunct="1">
              <a:buFontTx/>
              <a:buAutoNum type="alphaUcPeriod"/>
            </a:pPr>
            <a:r>
              <a:rPr lang="en-US" sz="2000" smtClean="0"/>
              <a:t>Субјективни</a:t>
            </a:r>
          </a:p>
          <a:p>
            <a:pPr marL="1371600" lvl="2" indent="-571500" eaLnBrk="1" hangingPunct="1">
              <a:buFontTx/>
              <a:buAutoNum type="romanUcPeriod"/>
            </a:pPr>
            <a:r>
              <a:rPr lang="en-US" sz="2000" smtClean="0"/>
              <a:t>Интервју</a:t>
            </a:r>
          </a:p>
          <a:p>
            <a:pPr marL="1371600" lvl="2" indent="-571500" eaLnBrk="1" hangingPunct="1">
              <a:buFontTx/>
              <a:buAutoNum type="romanUcPeriod"/>
            </a:pPr>
            <a:r>
              <a:rPr lang="en-US" sz="2000" smtClean="0"/>
              <a:t>Упитници </a:t>
            </a:r>
          </a:p>
          <a:p>
            <a:pPr eaLnBrk="1" hangingPunct="1">
              <a:buFontTx/>
              <a:buAutoNum type="alphaUcPeriod"/>
            </a:pPr>
            <a:r>
              <a:rPr lang="en-US" sz="2000" smtClean="0"/>
              <a:t>Објективни</a:t>
            </a:r>
          </a:p>
          <a:p>
            <a:pPr marL="971550" lvl="1" indent="-571500" eaLnBrk="1" hangingPunct="1">
              <a:buFontTx/>
              <a:buAutoNum type="romanUcPeriod"/>
            </a:pPr>
            <a:r>
              <a:rPr lang="en-US" sz="2000" smtClean="0"/>
              <a:t>Медицинска документација пацијента</a:t>
            </a:r>
          </a:p>
          <a:p>
            <a:pPr marL="971550" lvl="1" indent="-571500" eaLnBrk="1" hangingPunct="1">
              <a:buFontTx/>
              <a:buAutoNum type="romanUcPeriod"/>
            </a:pPr>
            <a:r>
              <a:rPr lang="en-US" sz="2000" smtClean="0"/>
              <a:t>База података здравствене установе</a:t>
            </a:r>
          </a:p>
          <a:p>
            <a:pPr marL="971550" lvl="1" indent="-571500" eaLnBrk="1" hangingPunct="1">
              <a:buFontTx/>
              <a:buAutoNum type="romanUcPeriod"/>
            </a:pPr>
            <a:r>
              <a:rPr lang="en-US" sz="2000" smtClean="0"/>
              <a:t>Извештаји Завода за статистику, Агенције за лекове, Института за заштиту здравља, Светске здравствене организације и сл.</a:t>
            </a:r>
          </a:p>
          <a:p>
            <a:pPr marL="971550" lvl="1" indent="-571500" eaLnBrk="1" hangingPunct="1">
              <a:buFontTx/>
              <a:buAutoNum type="romanUcPeriod"/>
            </a:pPr>
            <a:r>
              <a:rPr lang="en-US" sz="2000" smtClean="0"/>
              <a:t>“Big data”</a:t>
            </a:r>
          </a:p>
          <a:p>
            <a:pPr marL="971550" lvl="1" indent="-571500" eaLnBrk="1" hangingPunct="1">
              <a:buFontTx/>
              <a:buAutoNum type="romanUcPeriod"/>
            </a:pPr>
            <a:endParaRPr lang="en-US" sz="2000" smtClean="0"/>
          </a:p>
          <a:p>
            <a:pPr eaLnBrk="1" hangingPunct="1">
              <a:buFontTx/>
              <a:buAutoNum type="alphaUcPeriod"/>
            </a:pPr>
            <a:endParaRPr lang="en-US" sz="2000" smtClean="0"/>
          </a:p>
        </p:txBody>
      </p:sp>
    </p:spTree>
  </p:cSld>
  <p:clrMapOvr>
    <a:masterClrMapping/>
  </p:clrMapOvr>
  <p:transition advTm="38084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Врсте извора података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dirty="0" err="1" smtClean="0"/>
              <a:t>Примарни</a:t>
            </a:r>
            <a:r>
              <a:rPr lang="en-US" sz="2800" dirty="0" smtClean="0"/>
              <a:t> – </a:t>
            </a:r>
            <a:r>
              <a:rPr lang="en-US" sz="2800" dirty="0" err="1" smtClean="0"/>
              <a:t>директно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самих</a:t>
            </a:r>
            <a:r>
              <a:rPr lang="en-US" sz="2800" dirty="0" smtClean="0"/>
              <a:t> </a:t>
            </a:r>
            <a:r>
              <a:rPr lang="en-US" sz="2800" dirty="0" err="1" smtClean="0"/>
              <a:t>субјеката</a:t>
            </a:r>
            <a:endParaRPr lang="en-US" sz="2800" dirty="0" smtClean="0"/>
          </a:p>
          <a:p>
            <a:pPr eaLnBrk="1" hangingPunct="1"/>
            <a:r>
              <a:rPr lang="en-US" sz="2800" b="1" dirty="0" err="1" smtClean="0"/>
              <a:t>Секундарни</a:t>
            </a:r>
            <a:r>
              <a:rPr lang="en-US" sz="2800" dirty="0" smtClean="0"/>
              <a:t> – </a:t>
            </a:r>
            <a:r>
              <a:rPr lang="en-US" sz="2800" dirty="0" err="1" smtClean="0"/>
              <a:t>из</a:t>
            </a:r>
            <a:r>
              <a:rPr lang="en-US" sz="2800" dirty="0" smtClean="0"/>
              <a:t> </a:t>
            </a:r>
            <a:r>
              <a:rPr lang="en-US" sz="2800" dirty="0" err="1" smtClean="0"/>
              <a:t>база</a:t>
            </a:r>
            <a:r>
              <a:rPr lang="en-US" sz="2800" dirty="0" smtClean="0"/>
              <a:t> </a:t>
            </a:r>
            <a:r>
              <a:rPr lang="en-US" sz="2800" dirty="0" err="1" smtClean="0"/>
              <a:t>података</a:t>
            </a:r>
            <a:r>
              <a:rPr lang="en-US" sz="2800" dirty="0" smtClean="0"/>
              <a:t> </a:t>
            </a:r>
            <a:r>
              <a:rPr lang="en-US" sz="2800" dirty="0" err="1" smtClean="0"/>
              <a:t>где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примарни</a:t>
            </a:r>
            <a:r>
              <a:rPr lang="en-US" sz="2800" dirty="0" smtClean="0"/>
              <a:t> </a:t>
            </a:r>
            <a:r>
              <a:rPr lang="en-US" sz="2800" dirty="0" err="1" smtClean="0"/>
              <a:t>подаци</a:t>
            </a:r>
            <a:r>
              <a:rPr lang="en-US" sz="2800" dirty="0" smtClean="0"/>
              <a:t> </a:t>
            </a:r>
            <a:r>
              <a:rPr lang="en-US" sz="2800" dirty="0" err="1" smtClean="0"/>
              <a:t>сумирају</a:t>
            </a:r>
            <a:endParaRPr lang="en-US" sz="2800" dirty="0" smtClean="0"/>
          </a:p>
          <a:p>
            <a:pPr eaLnBrk="1" hangingPunct="1"/>
            <a:r>
              <a:rPr lang="en-US" sz="2800" b="1" dirty="0" err="1" smtClean="0"/>
              <a:t>Терцијерни</a:t>
            </a:r>
            <a:r>
              <a:rPr lang="en-US" sz="2800" dirty="0" smtClean="0"/>
              <a:t> –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установа</a:t>
            </a:r>
            <a:r>
              <a:rPr lang="en-US" sz="2800" dirty="0" smtClean="0"/>
              <a:t>, </a:t>
            </a:r>
            <a:r>
              <a:rPr lang="en-US" sz="2800" dirty="0" err="1" smtClean="0"/>
              <a:t>организација</a:t>
            </a:r>
            <a:r>
              <a:rPr lang="en-US" sz="2800" dirty="0" smtClean="0"/>
              <a:t>, </a:t>
            </a:r>
            <a:r>
              <a:rPr lang="en-US" sz="2800" dirty="0" err="1" smtClean="0"/>
              <a:t>тела</a:t>
            </a:r>
            <a:r>
              <a:rPr lang="en-US" sz="2800" dirty="0" smtClean="0"/>
              <a:t> и </a:t>
            </a:r>
            <a:r>
              <a:rPr lang="en-US" sz="2800" dirty="0" err="1" smtClean="0"/>
              <a:t>сл</a:t>
            </a:r>
            <a:r>
              <a:rPr lang="en-US" sz="2800" dirty="0" smtClean="0"/>
              <a:t>. </a:t>
            </a:r>
            <a:r>
              <a:rPr lang="en-US" sz="2800" dirty="0" err="1" smtClean="0"/>
              <a:t>која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приказују</a:t>
            </a:r>
            <a:r>
              <a:rPr lang="en-US" sz="2800" dirty="0" smtClean="0"/>
              <a:t> </a:t>
            </a:r>
            <a:r>
              <a:rPr lang="en-US" sz="2800" dirty="0" err="1" smtClean="0"/>
              <a:t>већ</a:t>
            </a:r>
            <a:r>
              <a:rPr lang="en-US" sz="2800" dirty="0" smtClean="0"/>
              <a:t> </a:t>
            </a:r>
            <a:r>
              <a:rPr lang="en-US" sz="2800" dirty="0" err="1" smtClean="0"/>
              <a:t>обрађене</a:t>
            </a:r>
            <a:r>
              <a:rPr lang="en-US" sz="2800" dirty="0" smtClean="0"/>
              <a:t> у </a:t>
            </a:r>
            <a:r>
              <a:rPr lang="en-US" sz="2800" dirty="0" err="1" smtClean="0"/>
              <a:t>упоређене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податке</a:t>
            </a:r>
            <a:r>
              <a:rPr lang="en-US" sz="2800" dirty="0" smtClean="0"/>
              <a:t> </a:t>
            </a:r>
            <a:r>
              <a:rPr lang="en-US" sz="2800" dirty="0" err="1" smtClean="0"/>
              <a:t>са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примарног</a:t>
            </a:r>
            <a:r>
              <a:rPr lang="en-US" sz="2800" dirty="0" smtClean="0"/>
              <a:t> и </a:t>
            </a:r>
            <a:r>
              <a:rPr lang="en-US" sz="2800" dirty="0" err="1" smtClean="0"/>
              <a:t>секундарног</a:t>
            </a:r>
            <a:r>
              <a:rPr lang="en-US" sz="2800" dirty="0" smtClean="0"/>
              <a:t> </a:t>
            </a:r>
            <a:r>
              <a:rPr lang="en-US" sz="2800" dirty="0" err="1" smtClean="0"/>
              <a:t>нивоа</a:t>
            </a:r>
            <a:r>
              <a:rPr lang="en-US" sz="2800" dirty="0" smtClean="0"/>
              <a:t> (</a:t>
            </a:r>
            <a:r>
              <a:rPr lang="en-US" sz="2800" dirty="0" err="1" smtClean="0"/>
              <a:t>нпр</a:t>
            </a:r>
            <a:r>
              <a:rPr lang="en-US" sz="2800" dirty="0" smtClean="0"/>
              <a:t>.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Института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заштиту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здравља</a:t>
            </a:r>
            <a:r>
              <a:rPr lang="en-US" sz="2800" dirty="0" smtClean="0"/>
              <a:t> “</a:t>
            </a:r>
            <a:r>
              <a:rPr lang="en-US" sz="2800" dirty="0" err="1" smtClean="0"/>
              <a:t>Батут</a:t>
            </a:r>
            <a:r>
              <a:rPr lang="en-US" sz="2800" dirty="0" smtClean="0"/>
              <a:t>”)</a:t>
            </a:r>
          </a:p>
        </p:txBody>
      </p:sp>
    </p:spTree>
  </p:cSld>
  <p:clrMapOvr>
    <a:masterClrMapping/>
  </p:clrMapOvr>
  <p:transition advTm="2191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“Big data” – “</a:t>
            </a:r>
            <a:r>
              <a:rPr lang="en-US" dirty="0" err="1" smtClean="0"/>
              <a:t>Велики</a:t>
            </a:r>
            <a:r>
              <a:rPr lang="en-US" dirty="0" smtClean="0"/>
              <a:t> </a:t>
            </a:r>
            <a:r>
              <a:rPr lang="en-US" dirty="0" err="1" smtClean="0"/>
              <a:t>подаци</a:t>
            </a:r>
            <a:r>
              <a:rPr lang="en-US" dirty="0" smtClean="0"/>
              <a:t>”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err="1" smtClean="0"/>
              <a:t>Феномен</a:t>
            </a:r>
            <a:r>
              <a:rPr lang="en-US" sz="2400" dirty="0" smtClean="0"/>
              <a:t> </a:t>
            </a:r>
            <a:r>
              <a:rPr lang="en-US" sz="2400" dirty="0" err="1" smtClean="0"/>
              <a:t>стварања</a:t>
            </a:r>
            <a:r>
              <a:rPr lang="en-US" sz="2400" dirty="0" smtClean="0"/>
              <a:t> </a:t>
            </a:r>
            <a:r>
              <a:rPr lang="en-US" sz="2400" dirty="0" err="1" smtClean="0"/>
              <a:t>велике</a:t>
            </a:r>
            <a:r>
              <a:rPr lang="en-US" sz="2400" dirty="0" smtClean="0"/>
              <a:t> </a:t>
            </a:r>
            <a:r>
              <a:rPr lang="en-US" sz="2400" dirty="0" err="1" smtClean="0"/>
              <a:t>количине</a:t>
            </a:r>
            <a:r>
              <a:rPr lang="en-US" sz="2400" dirty="0" smtClean="0"/>
              <a:t> </a:t>
            </a:r>
            <a:r>
              <a:rPr lang="en-US" sz="2400" dirty="0" err="1" smtClean="0"/>
              <a:t>података</a:t>
            </a:r>
            <a:r>
              <a:rPr lang="en-US" sz="2400" dirty="0" smtClean="0"/>
              <a:t> </a:t>
            </a:r>
            <a:r>
              <a:rPr lang="sr-Cyrl-RS" sz="2400" dirty="0" smtClean="0"/>
              <a:t>путем</a:t>
            </a:r>
            <a:r>
              <a:rPr lang="en-US" sz="2400" dirty="0" smtClean="0"/>
              <a:t> </a:t>
            </a:r>
            <a:r>
              <a:rPr lang="en-US" sz="2400" dirty="0" err="1" smtClean="0"/>
              <a:t>нових</a:t>
            </a:r>
            <a:r>
              <a:rPr lang="en-US" sz="2400" dirty="0" smtClean="0"/>
              <a:t> </a:t>
            </a:r>
            <a:r>
              <a:rPr lang="en-US" sz="2400" dirty="0" err="1" smtClean="0"/>
              <a:t>истраживачких</a:t>
            </a:r>
            <a:r>
              <a:rPr lang="en-US" sz="2400" dirty="0" smtClean="0"/>
              <a:t> </a:t>
            </a:r>
            <a:r>
              <a:rPr lang="en-US" sz="2400" dirty="0" err="1" smtClean="0"/>
              <a:t>техника</a:t>
            </a:r>
            <a:r>
              <a:rPr lang="en-US" sz="2400" dirty="0" smtClean="0"/>
              <a:t> и </a:t>
            </a:r>
            <a:r>
              <a:rPr lang="en-US" sz="2400" dirty="0" err="1" smtClean="0"/>
              <a:t>информационе</a:t>
            </a:r>
            <a:r>
              <a:rPr lang="en-US" sz="2400" dirty="0" smtClean="0"/>
              <a:t> </a:t>
            </a:r>
            <a:r>
              <a:rPr lang="en-US" sz="2400" dirty="0" err="1" smtClean="0"/>
              <a:t>технологије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Количина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података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толика</a:t>
            </a:r>
            <a:r>
              <a:rPr lang="en-US" sz="2400" dirty="0" smtClean="0"/>
              <a:t>, </a:t>
            </a:r>
            <a:r>
              <a:rPr lang="en-US" sz="2400" dirty="0" err="1" smtClean="0"/>
              <a:t>да</a:t>
            </a:r>
            <a:r>
              <a:rPr lang="en-US" sz="2400" dirty="0" smtClean="0"/>
              <a:t>  </a:t>
            </a:r>
            <a:r>
              <a:rPr lang="en-US" sz="2400" dirty="0" err="1" smtClean="0"/>
              <a:t>захтева</a:t>
            </a:r>
            <a:r>
              <a:rPr lang="en-US" sz="2400" dirty="0" smtClean="0"/>
              <a:t> </a:t>
            </a:r>
            <a:r>
              <a:rPr lang="en-US" sz="2400" dirty="0" err="1" smtClean="0"/>
              <a:t>нове</a:t>
            </a:r>
            <a:r>
              <a:rPr lang="en-US" sz="2400" dirty="0" smtClean="0"/>
              <a:t> </a:t>
            </a:r>
            <a:r>
              <a:rPr lang="en-US" sz="2400" dirty="0" err="1" smtClean="0"/>
              <a:t>начине</a:t>
            </a:r>
            <a:r>
              <a:rPr lang="en-US" sz="2400" dirty="0" smtClean="0"/>
              <a:t> </a:t>
            </a:r>
            <a:r>
              <a:rPr lang="en-US" sz="2400" dirty="0" err="1" smtClean="0"/>
              <a:t>руковања</a:t>
            </a:r>
            <a:r>
              <a:rPr lang="en-US" sz="2400" dirty="0" smtClean="0"/>
              <a:t> и </a:t>
            </a:r>
            <a:r>
              <a:rPr lang="en-US" sz="2400" dirty="0" err="1" smtClean="0"/>
              <a:t>анализе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Карактеристике</a:t>
            </a:r>
            <a:r>
              <a:rPr lang="en-US" sz="2400" dirty="0" smtClean="0"/>
              <a:t> </a:t>
            </a:r>
            <a:r>
              <a:rPr lang="en-US" sz="2400" dirty="0" err="1" smtClean="0"/>
              <a:t>великих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података</a:t>
            </a:r>
            <a:r>
              <a:rPr lang="en-US" sz="2400" dirty="0" smtClean="0"/>
              <a:t>:</a:t>
            </a:r>
          </a:p>
          <a:p>
            <a:pPr lvl="1" eaLnBrk="1" hangingPunct="1"/>
            <a:r>
              <a:rPr lang="en-US" sz="2000" dirty="0" err="1" smtClean="0"/>
              <a:t>Варијабилност</a:t>
            </a:r>
            <a:r>
              <a:rPr lang="en-US" sz="2000" dirty="0" smtClean="0"/>
              <a:t> (</a:t>
            </a:r>
            <a:r>
              <a:rPr lang="en-US" sz="2000" dirty="0" err="1" smtClean="0"/>
              <a:t>хетерогеност</a:t>
            </a:r>
            <a:r>
              <a:rPr lang="en-US" sz="2000" dirty="0" smtClean="0"/>
              <a:t>) – </a:t>
            </a:r>
            <a:r>
              <a:rPr lang="en-US" sz="2000" dirty="0" err="1" smtClean="0"/>
              <a:t>могу</a:t>
            </a:r>
            <a:r>
              <a:rPr lang="en-US" sz="2000" dirty="0" smtClean="0"/>
              <a:t> </a:t>
            </a:r>
            <a:r>
              <a:rPr lang="en-US" sz="2000" dirty="0" err="1" smtClean="0"/>
              <a:t>бити</a:t>
            </a:r>
            <a:r>
              <a:rPr lang="en-US" sz="2000" dirty="0" smtClean="0"/>
              <a:t> </a:t>
            </a:r>
            <a:r>
              <a:rPr lang="en-US" sz="2000" dirty="0" err="1" smtClean="0"/>
              <a:t>нумерички</a:t>
            </a:r>
            <a:r>
              <a:rPr lang="en-US" sz="2000" dirty="0" smtClean="0"/>
              <a:t>, </a:t>
            </a:r>
            <a:r>
              <a:rPr lang="en-US" sz="2000" dirty="0" err="1" smtClean="0"/>
              <a:t>графички</a:t>
            </a:r>
            <a:r>
              <a:rPr lang="en-US" sz="2000" dirty="0" smtClean="0"/>
              <a:t>, </a:t>
            </a:r>
            <a:r>
              <a:rPr lang="en-US" sz="2000" dirty="0" err="1" smtClean="0"/>
              <a:t>текстуални</a:t>
            </a:r>
            <a:r>
              <a:rPr lang="en-US" sz="2000" dirty="0" smtClean="0"/>
              <a:t>, </a:t>
            </a:r>
            <a:r>
              <a:rPr lang="en-US" sz="2000" dirty="0" err="1" smtClean="0"/>
              <a:t>итд</a:t>
            </a:r>
            <a:r>
              <a:rPr lang="en-US" sz="2000" dirty="0" smtClean="0"/>
              <a:t>.</a:t>
            </a:r>
          </a:p>
          <a:p>
            <a:pPr lvl="1" eaLnBrk="1" hangingPunct="1"/>
            <a:r>
              <a:rPr lang="en-US" sz="2000" dirty="0" err="1" smtClean="0"/>
              <a:t>Брзина</a:t>
            </a:r>
            <a:r>
              <a:rPr lang="en-US" sz="2000" dirty="0" smtClean="0"/>
              <a:t> </a:t>
            </a:r>
            <a:r>
              <a:rPr lang="en-US" sz="2000" dirty="0" err="1" smtClean="0"/>
              <a:t>стварања</a:t>
            </a:r>
            <a:r>
              <a:rPr lang="en-US" sz="2000" dirty="0" smtClean="0"/>
              <a:t> – </a:t>
            </a:r>
            <a:r>
              <a:rPr lang="en-US" sz="2000" dirty="0" err="1" smtClean="0"/>
              <a:t>континуирано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стварају</a:t>
            </a:r>
            <a:r>
              <a:rPr lang="en-US" sz="2000" dirty="0" smtClean="0"/>
              <a:t> и </a:t>
            </a:r>
            <a:r>
              <a:rPr lang="en-US" sz="2000" dirty="0" err="1" smtClean="0"/>
              <a:t>притичу</a:t>
            </a:r>
            <a:r>
              <a:rPr lang="en-US" sz="2000" dirty="0" smtClean="0"/>
              <a:t> </a:t>
            </a:r>
            <a:r>
              <a:rPr lang="en-US" sz="2000" dirty="0" err="1" smtClean="0"/>
              <a:t>нови</a:t>
            </a:r>
            <a:r>
              <a:rPr lang="en-US" sz="2000" dirty="0" smtClean="0"/>
              <a:t> </a:t>
            </a:r>
            <a:r>
              <a:rPr lang="en-US" sz="2000" dirty="0" err="1" smtClean="0"/>
              <a:t>подаци</a:t>
            </a:r>
            <a:endParaRPr lang="en-US" sz="2000" dirty="0" smtClean="0"/>
          </a:p>
          <a:p>
            <a:pPr lvl="1" eaLnBrk="1" hangingPunct="1"/>
            <a:r>
              <a:rPr lang="en-US" sz="2000" dirty="0" err="1" smtClean="0"/>
              <a:t>Поузданост</a:t>
            </a:r>
            <a:r>
              <a:rPr lang="en-US" sz="2000" dirty="0" smtClean="0"/>
              <a:t> </a:t>
            </a:r>
            <a:r>
              <a:rPr lang="en-US" sz="2000" dirty="0" err="1" smtClean="0"/>
              <a:t>под</a:t>
            </a:r>
            <a:r>
              <a:rPr lang="en-US" sz="2000" dirty="0" smtClean="0"/>
              <a:t> </a:t>
            </a:r>
            <a:r>
              <a:rPr lang="en-US" sz="2000" dirty="0" err="1" smtClean="0"/>
              <a:t>знаком</a:t>
            </a:r>
            <a:r>
              <a:rPr lang="en-US" sz="2000" dirty="0" smtClean="0"/>
              <a:t> </a:t>
            </a:r>
            <a:r>
              <a:rPr lang="en-US" sz="2000" dirty="0" err="1" smtClean="0"/>
              <a:t>питања</a:t>
            </a:r>
            <a:endParaRPr lang="en-US" sz="2000" dirty="0" smtClean="0"/>
          </a:p>
          <a:p>
            <a:pPr lvl="1" eaLnBrk="1" hangingPunct="1"/>
            <a:r>
              <a:rPr lang="en-US" sz="2000" dirty="0" err="1" smtClean="0"/>
              <a:t>Вредност</a:t>
            </a:r>
            <a:r>
              <a:rPr lang="en-US" sz="2000" dirty="0" smtClean="0"/>
              <a:t> </a:t>
            </a:r>
            <a:r>
              <a:rPr lang="en-US" sz="2000" dirty="0" err="1" smtClean="0"/>
              <a:t>података</a:t>
            </a:r>
            <a:r>
              <a:rPr lang="en-US" sz="2000" dirty="0" smtClean="0"/>
              <a:t> </a:t>
            </a:r>
            <a:r>
              <a:rPr lang="en-US" sz="2000" dirty="0" err="1" smtClean="0"/>
              <a:t>зависи</a:t>
            </a:r>
            <a:r>
              <a:rPr lang="en-US" sz="2000" dirty="0" smtClean="0"/>
              <a:t> </a:t>
            </a:r>
            <a:r>
              <a:rPr lang="en-US" sz="2000" dirty="0" err="1" smtClean="0"/>
              <a:t>од</a:t>
            </a:r>
            <a:r>
              <a:rPr lang="en-US" sz="2000" dirty="0" smtClean="0"/>
              <a:t> </a:t>
            </a:r>
            <a:r>
              <a:rPr lang="en-US" sz="2000" dirty="0" err="1" smtClean="0"/>
              <a:t>сврхе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коју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користе</a:t>
            </a:r>
            <a:endParaRPr lang="en-US" sz="2000" dirty="0" smtClean="0"/>
          </a:p>
        </p:txBody>
      </p:sp>
    </p:spTree>
  </p:cSld>
  <p:clrMapOvr>
    <a:masterClrMapping/>
  </p:clrMapOvr>
  <p:transition advTm="5562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/>
          <a:lstStyle/>
          <a:p>
            <a:r>
              <a:rPr lang="en-US" dirty="0" smtClean="0"/>
              <a:t>“Big data”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712968" cy="4525962"/>
          </a:xfrm>
        </p:spPr>
        <p:txBody>
          <a:bodyPr/>
          <a:lstStyle/>
          <a:p>
            <a:r>
              <a:rPr lang="sr-Cyrl-RS" sz="2400" dirty="0" smtClean="0"/>
              <a:t>Имамо пр</a:t>
            </a:r>
            <a:r>
              <a:rPr lang="ru-RU" sz="2400" dirty="0" smtClean="0"/>
              <a:t>иступ </a:t>
            </a:r>
            <a:r>
              <a:rPr lang="sr-Cyrl-RS" sz="2400" dirty="0" smtClean="0"/>
              <a:t>са</a:t>
            </a:r>
            <a:r>
              <a:rPr lang="ru-RU" sz="2400" dirty="0" smtClean="0"/>
              <a:t>знањима унутар и изван науке, која омогућавају нове, високо ефикасне начине за планирање, спровођење, и процену истраживања.</a:t>
            </a:r>
          </a:p>
          <a:p>
            <a:endParaRPr lang="ru-RU" sz="2400" dirty="0" smtClean="0"/>
          </a:p>
          <a:p>
            <a:r>
              <a:rPr lang="ru-RU" sz="2400" dirty="0" smtClean="0"/>
              <a:t>Последњих неколико деценија сведоци смо стварања нових начина за производњу, чување и анализу података, што је кулминирало појавом науке о подацима</a:t>
            </a:r>
            <a:r>
              <a:rPr lang="sr-Latn-RS" sz="2400" dirty="0" smtClean="0"/>
              <a:t> </a:t>
            </a:r>
            <a:r>
              <a:rPr lang="sr-Latn-RS" sz="2400" i="1" dirty="0" smtClean="0"/>
              <a:t>Data science</a:t>
            </a:r>
            <a:endParaRPr lang="ru-RU" sz="2400" dirty="0" smtClean="0"/>
          </a:p>
          <a:p>
            <a:r>
              <a:rPr lang="ru-RU" sz="2400" dirty="0" smtClean="0"/>
              <a:t>Она окупља рачунске, алгоритамске, статистичке и математичке технике који помажу при екстраполацији знања из великих података</a:t>
            </a:r>
            <a:endParaRPr lang="en-US" sz="2400" dirty="0"/>
          </a:p>
        </p:txBody>
      </p:sp>
    </p:spTree>
  </p:cSld>
  <p:clrMapOvr>
    <a:masterClrMapping/>
  </p:clrMapOvr>
  <p:transition advTm="4534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Наука о подацима – “Data science”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Систематско</a:t>
            </a:r>
            <a:r>
              <a:rPr lang="en-US" dirty="0" smtClean="0"/>
              <a:t> </a:t>
            </a:r>
            <a:r>
              <a:rPr lang="en-US" dirty="0" err="1" smtClean="0"/>
              <a:t>проучавање</a:t>
            </a:r>
            <a:r>
              <a:rPr lang="en-US" dirty="0" smtClean="0"/>
              <a:t> </a:t>
            </a:r>
            <a:r>
              <a:rPr lang="en-US" dirty="0" err="1" smtClean="0"/>
              <a:t>организације</a:t>
            </a:r>
            <a:r>
              <a:rPr lang="en-US" dirty="0" smtClean="0"/>
              <a:t> и </a:t>
            </a:r>
            <a:r>
              <a:rPr lang="en-US" dirty="0" err="1" smtClean="0"/>
              <a:t>употребе</a:t>
            </a:r>
            <a:r>
              <a:rPr lang="en-US" dirty="0" smtClean="0"/>
              <a:t> </a:t>
            </a:r>
            <a:r>
              <a:rPr lang="en-US" dirty="0" err="1" smtClean="0"/>
              <a:t>дигиталних</a:t>
            </a:r>
            <a:r>
              <a:rPr lang="en-US" dirty="0" smtClean="0"/>
              <a:t> </a:t>
            </a:r>
            <a:r>
              <a:rPr lang="en-US" dirty="0" err="1" smtClean="0"/>
              <a:t>података</a:t>
            </a:r>
            <a:r>
              <a:rPr lang="en-US" dirty="0" smtClean="0"/>
              <a:t> </a:t>
            </a:r>
            <a:r>
              <a:rPr lang="en-US" dirty="0" err="1" smtClean="0"/>
              <a:t>како</a:t>
            </a:r>
            <a:r>
              <a:rPr lang="en-US" dirty="0" smtClean="0"/>
              <a:t> </a:t>
            </a:r>
            <a:r>
              <a:rPr lang="en-US" dirty="0" err="1" smtClean="0"/>
              <a:t>би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убрзала</a:t>
            </a:r>
            <a:r>
              <a:rPr lang="en-US" dirty="0" smtClean="0"/>
              <a:t> </a:t>
            </a:r>
            <a:r>
              <a:rPr lang="en-US" dirty="0" err="1" smtClean="0"/>
              <a:t>открића</a:t>
            </a:r>
            <a:r>
              <a:rPr lang="en-US" dirty="0" smtClean="0"/>
              <a:t>, </a:t>
            </a:r>
            <a:r>
              <a:rPr lang="en-US" dirty="0" err="1" smtClean="0"/>
              <a:t>унапредили</a:t>
            </a:r>
            <a:r>
              <a:rPr lang="en-US" dirty="0" smtClean="0"/>
              <a:t> </a:t>
            </a:r>
            <a:r>
              <a:rPr lang="en-US" dirty="0" err="1" smtClean="0"/>
              <a:t>процеси</a:t>
            </a:r>
            <a:r>
              <a:rPr lang="en-US" dirty="0" smtClean="0"/>
              <a:t> </a:t>
            </a:r>
            <a:r>
              <a:rPr lang="en-US" dirty="0" err="1" smtClean="0"/>
              <a:t>доношења</a:t>
            </a:r>
            <a:r>
              <a:rPr lang="en-US" dirty="0" smtClean="0"/>
              <a:t> </a:t>
            </a:r>
            <a:r>
              <a:rPr lang="en-US" dirty="0" err="1" smtClean="0"/>
              <a:t>кључних</a:t>
            </a:r>
            <a:r>
              <a:rPr lang="en-US" dirty="0" smtClean="0"/>
              <a:t> (</a:t>
            </a:r>
            <a:r>
              <a:rPr lang="en-US" dirty="0" err="1" smtClean="0"/>
              <a:t>критичних</a:t>
            </a:r>
            <a:r>
              <a:rPr lang="en-US" dirty="0" smtClean="0"/>
              <a:t>) </a:t>
            </a:r>
            <a:r>
              <a:rPr lang="en-US" dirty="0" err="1" smtClean="0"/>
              <a:t>одлука</a:t>
            </a:r>
            <a:r>
              <a:rPr lang="en-US" dirty="0" smtClean="0"/>
              <a:t> и </a:t>
            </a:r>
            <a:r>
              <a:rPr lang="en-US" dirty="0" err="1" smtClean="0"/>
              <a:t>омогућила</a:t>
            </a:r>
            <a:r>
              <a:rPr lang="en-US" dirty="0" smtClean="0"/>
              <a:t> </a:t>
            </a:r>
            <a:r>
              <a:rPr lang="en-US" dirty="0" err="1" smtClean="0"/>
              <a:t>економија</a:t>
            </a:r>
            <a:r>
              <a:rPr lang="en-US" dirty="0" smtClean="0"/>
              <a:t> </a:t>
            </a:r>
            <a:r>
              <a:rPr lang="en-US" dirty="0" err="1" smtClean="0"/>
              <a:t>заснована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подацима</a:t>
            </a:r>
            <a:r>
              <a:rPr lang="en-US" dirty="0" smtClean="0"/>
              <a:t>.</a:t>
            </a:r>
          </a:p>
          <a:p>
            <a:pPr lvl="4" eaLnBrk="1" hangingPunct="1"/>
            <a:r>
              <a:rPr lang="en-US" dirty="0" smtClean="0"/>
              <a:t>Brennan PF, </a:t>
            </a:r>
            <a:r>
              <a:rPr lang="en-US" dirty="0" err="1" smtClean="0"/>
              <a:t>Bakken</a:t>
            </a:r>
            <a:r>
              <a:rPr lang="en-US" dirty="0" smtClean="0"/>
              <a:t> S. Nursing needs big data and big data needs nursing. Journal of Nursing Scholarship. 2015; 47(5): 477-84.</a:t>
            </a:r>
          </a:p>
        </p:txBody>
      </p:sp>
    </p:spTree>
  </p:cSld>
  <p:clrMapOvr>
    <a:masterClrMapping/>
  </p:clrMapOvr>
  <p:transition advTm="199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</a:rPr>
              <a:t>Семи-структурирани интервју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800" smtClean="0"/>
              <a:t>пре интервјуа се састави листа питања</a:t>
            </a:r>
          </a:p>
          <a:p>
            <a:pPr eaLnBrk="1" hangingPunct="1"/>
            <a:r>
              <a:rPr lang="sr-Cyrl-CS" sz="2800" smtClean="0"/>
              <a:t>треба интервјуисати различите типове људи, нпр. кад се испитује употреба лекова:</a:t>
            </a:r>
          </a:p>
          <a:p>
            <a:pPr lvl="2" eaLnBrk="1" hangingPunct="1"/>
            <a:r>
              <a:rPr lang="sr-Cyrl-CS" sz="2000" smtClean="0"/>
              <a:t>наставнике и учитеље</a:t>
            </a:r>
          </a:p>
          <a:p>
            <a:pPr lvl="2" eaLnBrk="1" hangingPunct="1"/>
            <a:r>
              <a:rPr lang="sr-Cyrl-CS" sz="2000" smtClean="0"/>
              <a:t>медицинске техничаре</a:t>
            </a:r>
          </a:p>
          <a:p>
            <a:pPr lvl="2" eaLnBrk="1" hangingPunct="1"/>
            <a:r>
              <a:rPr lang="sr-Cyrl-CS" sz="2000" smtClean="0"/>
              <a:t>лекаре</a:t>
            </a:r>
          </a:p>
          <a:p>
            <a:pPr lvl="2" eaLnBrk="1" hangingPunct="1"/>
            <a:r>
              <a:rPr lang="sr-Cyrl-CS" sz="2000" smtClean="0"/>
              <a:t>старе особе</a:t>
            </a:r>
          </a:p>
          <a:p>
            <a:pPr lvl="2" eaLnBrk="1" hangingPunct="1"/>
            <a:r>
              <a:rPr lang="sr-Cyrl-CS" sz="2000" smtClean="0"/>
              <a:t>труднице</a:t>
            </a:r>
          </a:p>
          <a:p>
            <a:pPr eaLnBrk="1" hangingPunct="1"/>
            <a:r>
              <a:rPr lang="sr-Cyrl-CS" sz="2800" smtClean="0"/>
              <a:t>циљ није репрезентативност, већ добијање довољно информација од испитаника</a:t>
            </a:r>
          </a:p>
          <a:p>
            <a:pPr lvl="2" eaLnBrk="1" hangingPunct="1"/>
            <a:endParaRPr lang="en-US" sz="2000" smtClean="0"/>
          </a:p>
        </p:txBody>
      </p:sp>
    </p:spTree>
  </p:cSld>
  <p:clrMapOvr>
    <a:masterClrMapping/>
  </p:clrMapOvr>
  <p:transition advTm="29216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Фазе у коришћењу великих података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/>
              <a:t>Скупити</a:t>
            </a:r>
            <a:r>
              <a:rPr lang="en-US" b="1" dirty="0" smtClean="0"/>
              <a:t> </a:t>
            </a:r>
            <a:r>
              <a:rPr lang="en-US" b="1" dirty="0" err="1" smtClean="0"/>
              <a:t>податке</a:t>
            </a:r>
            <a:endParaRPr lang="en-US" b="1" dirty="0" smtClean="0"/>
          </a:p>
          <a:p>
            <a:pPr eaLnBrk="1" hangingPunct="1"/>
            <a:r>
              <a:rPr lang="en-US" b="1" dirty="0" err="1" smtClean="0"/>
              <a:t>Претрести</a:t>
            </a:r>
            <a:r>
              <a:rPr lang="en-US" dirty="0" smtClean="0"/>
              <a:t> </a:t>
            </a:r>
            <a:r>
              <a:rPr lang="en-US" dirty="0" err="1" smtClean="0"/>
              <a:t>податке</a:t>
            </a:r>
            <a:r>
              <a:rPr lang="en-US" dirty="0" smtClean="0"/>
              <a:t> и </a:t>
            </a:r>
            <a:r>
              <a:rPr lang="en-US" dirty="0" err="1" smtClean="0"/>
              <a:t>утврдити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ли</a:t>
            </a:r>
            <a:r>
              <a:rPr lang="en-US" dirty="0" smtClean="0"/>
              <a:t> </a:t>
            </a:r>
            <a:r>
              <a:rPr lang="en-US" dirty="0" err="1" smtClean="0"/>
              <a:t>су</a:t>
            </a:r>
            <a:r>
              <a:rPr lang="en-US" dirty="0" smtClean="0"/>
              <a:t> </a:t>
            </a:r>
            <a:r>
              <a:rPr lang="en-US" dirty="0" err="1" smtClean="0"/>
              <a:t>валидни</a:t>
            </a:r>
            <a:endParaRPr lang="en-US" dirty="0" smtClean="0"/>
          </a:p>
          <a:p>
            <a:pPr eaLnBrk="1" hangingPunct="1"/>
            <a:r>
              <a:rPr lang="en-US" b="1" dirty="0" err="1" smtClean="0"/>
              <a:t>Испитати</a:t>
            </a:r>
            <a:r>
              <a:rPr lang="en-US" b="1" dirty="0" smtClean="0"/>
              <a:t> </a:t>
            </a:r>
            <a:r>
              <a:rPr lang="en-US" b="1" dirty="0" err="1" smtClean="0"/>
              <a:t>податке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визуализација</a:t>
            </a:r>
            <a:r>
              <a:rPr lang="en-US" dirty="0" smtClean="0"/>
              <a:t>, </a:t>
            </a:r>
            <a:r>
              <a:rPr lang="en-US" dirty="0" err="1" smtClean="0"/>
              <a:t>груписање</a:t>
            </a:r>
            <a:r>
              <a:rPr lang="en-US" dirty="0" smtClean="0"/>
              <a:t>, </a:t>
            </a:r>
            <a:r>
              <a:rPr lang="en-US" dirty="0" err="1" smtClean="0"/>
              <a:t>смањење</a:t>
            </a:r>
            <a:r>
              <a:rPr lang="en-US" dirty="0" smtClean="0"/>
              <a:t> </a:t>
            </a:r>
            <a:r>
              <a:rPr lang="en-US" dirty="0" err="1" smtClean="0"/>
              <a:t>броја</a:t>
            </a:r>
            <a:r>
              <a:rPr lang="en-US" dirty="0" smtClean="0"/>
              <a:t> </a:t>
            </a:r>
            <a:r>
              <a:rPr lang="en-US" dirty="0" err="1" smtClean="0"/>
              <a:t>димензија</a:t>
            </a:r>
            <a:endParaRPr lang="en-US" dirty="0" smtClean="0"/>
          </a:p>
          <a:p>
            <a:pPr eaLnBrk="1" hangingPunct="1"/>
            <a:r>
              <a:rPr lang="en-US" b="1" dirty="0" err="1" smtClean="0"/>
              <a:t>Моделирати</a:t>
            </a:r>
            <a:endParaRPr lang="en-US" dirty="0" smtClean="0"/>
          </a:p>
          <a:p>
            <a:pPr eaLnBrk="1" hangingPunct="1"/>
            <a:r>
              <a:rPr lang="en-US" b="1" dirty="0" err="1" smtClean="0"/>
              <a:t>Интерпретирати</a:t>
            </a:r>
            <a:endParaRPr lang="en-US" b="1" dirty="0" smtClean="0"/>
          </a:p>
        </p:txBody>
      </p:sp>
    </p:spTree>
  </p:cSld>
  <p:clrMapOvr>
    <a:masterClrMapping/>
  </p:clrMapOvr>
  <p:transition advTm="22125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r>
              <a:rPr lang="sr-Cyrl-RS" sz="2800" dirty="0" smtClean="0"/>
              <a:t>Није у питању само “велики број података”</a:t>
            </a:r>
            <a:br>
              <a:rPr lang="sr-Cyrl-R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640960" cy="4896718"/>
          </a:xfrm>
        </p:spPr>
        <p:txBody>
          <a:bodyPr/>
          <a:lstStyle/>
          <a:p>
            <a:r>
              <a:rPr lang="ru-RU" sz="2400" dirty="0" smtClean="0"/>
              <a:t>Разноликост формата и сврхе података</a:t>
            </a:r>
            <a:endParaRPr lang="sr-Cyrl-RS" sz="2400" dirty="0" smtClean="0"/>
          </a:p>
          <a:p>
            <a:r>
              <a:rPr lang="ru-RU" sz="2400" dirty="0" smtClean="0"/>
              <a:t>Истинитост, схваћена као мера у којој се може гарантовати квалитет и поузданост великих података</a:t>
            </a:r>
            <a:endParaRPr lang="sr-Cyrl-RS" sz="2400" dirty="0" smtClean="0"/>
          </a:p>
          <a:p>
            <a:r>
              <a:rPr lang="ru-RU" sz="2400" dirty="0" smtClean="0"/>
              <a:t>Валидност, што указује на одабир одговарајућих података у односу на предвиђену употребу.</a:t>
            </a:r>
          </a:p>
          <a:p>
            <a:r>
              <a:rPr lang="ru-RU" sz="2400" dirty="0" smtClean="0"/>
              <a:t>Доступност тј. мера у којој подаци могу да остану доступни и погодни за поновно тумачење упркос променама у технологијама њиховог архивирања</a:t>
            </a:r>
          </a:p>
          <a:p>
            <a:r>
              <a:rPr lang="ru-RU" sz="2400" dirty="0" smtClean="0"/>
              <a:t>Вредност, тј. вишеструки значај који великим подацима приписују различити делови друштва, који зависе колико од намераване употребе података, толико и од историјских, социјалних и географских прилика</a:t>
            </a:r>
          </a:p>
          <a:p>
            <a:endParaRPr lang="en-US" sz="2400" dirty="0"/>
          </a:p>
        </p:txBody>
      </p:sp>
    </p:spTree>
  </p:cSld>
  <p:clrMapOvr>
    <a:masterClrMapping/>
  </p:clrMapOvr>
  <p:transition advTm="82082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Карактеристике</a:t>
            </a:r>
            <a:r>
              <a:rPr lang="en-US" dirty="0" smtClean="0"/>
              <a:t> </a:t>
            </a:r>
            <a:r>
              <a:rPr lang="en-US" dirty="0" err="1" smtClean="0"/>
              <a:t>истраживања</a:t>
            </a:r>
            <a:r>
              <a:rPr lang="en-US" dirty="0" smtClean="0"/>
              <a:t> “</a:t>
            </a:r>
            <a:r>
              <a:rPr lang="en-US" dirty="0" err="1" smtClean="0"/>
              <a:t>великих</a:t>
            </a:r>
            <a:r>
              <a:rPr lang="en-US" dirty="0" smtClean="0"/>
              <a:t> </a:t>
            </a:r>
            <a:r>
              <a:rPr lang="en-US" dirty="0" err="1" smtClean="0"/>
              <a:t>података</a:t>
            </a:r>
            <a:r>
              <a:rPr lang="en-US" dirty="0" smtClean="0"/>
              <a:t>”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Велики број места стварања података која су под контролом власника података</a:t>
            </a:r>
          </a:p>
          <a:p>
            <a:pPr eaLnBrk="1" hangingPunct="1"/>
            <a:r>
              <a:rPr lang="en-US" sz="2800" smtClean="0"/>
              <a:t>Примена метода за обезбеђење порекла и сигурности података</a:t>
            </a:r>
          </a:p>
          <a:p>
            <a:pPr eaLnBrk="1" hangingPunct="1"/>
            <a:r>
              <a:rPr lang="en-US" sz="2800" smtClean="0"/>
              <a:t>Укључење великог броја истраживача који раде по истом методу и уравнотежују резултате једни другима</a:t>
            </a:r>
          </a:p>
          <a:p>
            <a:pPr eaLnBrk="1" hangingPunct="1"/>
            <a:r>
              <a:rPr lang="en-US" sz="2800" smtClean="0"/>
              <a:t>Поновна интерпретација истих података како би се што више из њих могло искористити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2572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</a:rPr>
              <a:t>Семи-структурирани интервју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питања морају бити отворена</a:t>
            </a:r>
          </a:p>
          <a:p>
            <a:pPr eaLnBrk="1" hangingPunct="1"/>
            <a:r>
              <a:rPr lang="sr-Cyrl-CS" smtClean="0"/>
              <a:t>интервју треба да буде релативно кратак</a:t>
            </a:r>
          </a:p>
          <a:p>
            <a:pPr eaLnBrk="1" hangingPunct="1"/>
            <a:r>
              <a:rPr lang="sr-Cyrl-CS" dirty="0" smtClean="0"/>
              <a:t>тражимо не само ШТА ЉУДИ РАДЕ, већ ЗАШТО НЕШТО РАДЕ</a:t>
            </a:r>
          </a:p>
          <a:p>
            <a:pPr eaLnBrk="1" hangingPunct="1"/>
            <a:r>
              <a:rPr lang="sr-Cyrl-CS" dirty="0" smtClean="0"/>
              <a:t>добро је извести малу пилот студију пре главне студије</a:t>
            </a:r>
            <a:endParaRPr lang="en-US" dirty="0" smtClean="0"/>
          </a:p>
        </p:txBody>
      </p:sp>
    </p:spTree>
  </p:cSld>
  <p:clrMapOvr>
    <a:masterClrMapping/>
  </p:clrMapOvr>
  <p:transition advTm="2119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</a:rPr>
              <a:t>Структурирани интервју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800" smtClean="0"/>
              <a:t>Како развити упитник?</a:t>
            </a:r>
          </a:p>
          <a:p>
            <a:pPr lvl="1" eaLnBrk="1" hangingPunct="1"/>
            <a:r>
              <a:rPr lang="sr-Cyrl-CS" sz="2400" smtClean="0"/>
              <a:t>поћи од циљева студије</a:t>
            </a:r>
          </a:p>
          <a:p>
            <a:pPr lvl="1" eaLnBrk="1" hangingPunct="1"/>
            <a:r>
              <a:rPr lang="sr-Cyrl-CS" sz="2400" smtClean="0"/>
              <a:t>формулисати листу хипотеза</a:t>
            </a:r>
          </a:p>
          <a:p>
            <a:pPr lvl="1" eaLnBrk="1" hangingPunct="1"/>
            <a:r>
              <a:rPr lang="sr-Cyrl-CS" sz="2400" smtClean="0"/>
              <a:t>идентификовати варијабле које ће се мерити, и независне и зависне</a:t>
            </a:r>
          </a:p>
          <a:p>
            <a:pPr lvl="1" eaLnBrk="1" hangingPunct="1"/>
            <a:r>
              <a:rPr lang="sr-Cyrl-CS" sz="2400" smtClean="0"/>
              <a:t>претходно спровести семи-структурирани интервју, да би се разумело како људи говоре о проблемима</a:t>
            </a:r>
          </a:p>
          <a:p>
            <a:pPr lvl="1" eaLnBrk="1" hangingPunct="1"/>
            <a:r>
              <a:rPr lang="sr-Cyrl-CS" sz="2400" smtClean="0"/>
              <a:t>написати упитник, који треба да буде кратак</a:t>
            </a:r>
          </a:p>
          <a:p>
            <a:pPr lvl="1" eaLnBrk="1" hangingPunct="1"/>
            <a:r>
              <a:rPr lang="sr-Cyrl-CS" sz="2400" smtClean="0"/>
              <a:t>спровести пилот студију</a:t>
            </a:r>
            <a:endParaRPr lang="en-US" sz="2400" smtClean="0"/>
          </a:p>
        </p:txBody>
      </p:sp>
    </p:spTree>
  </p:cSld>
  <p:clrMapOvr>
    <a:masterClrMapping/>
  </p:clrMapOvr>
  <p:transition advTm="4288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</a:rPr>
              <a:t>Структурирани интервју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Свако питање треба да задовољи следеће:</a:t>
            </a:r>
          </a:p>
          <a:p>
            <a:pPr lvl="1" eaLnBrk="1" hangingPunct="1"/>
            <a:r>
              <a:rPr lang="sr-Cyrl-CS" smtClean="0"/>
              <a:t>да је разумљиво</a:t>
            </a:r>
          </a:p>
          <a:p>
            <a:pPr lvl="1" eaLnBrk="1" hangingPunct="1"/>
            <a:r>
              <a:rPr lang="sr-Cyrl-CS" smtClean="0"/>
              <a:t>да је неутрално, не наводи на један од могућих одговора</a:t>
            </a:r>
          </a:p>
          <a:p>
            <a:pPr lvl="1" eaLnBrk="1" hangingPunct="1"/>
            <a:r>
              <a:rPr lang="sr-Cyrl-CS" smtClean="0"/>
              <a:t>да не садржи имплицитне закључке</a:t>
            </a:r>
          </a:p>
          <a:p>
            <a:pPr lvl="1" eaLnBrk="1" hangingPunct="1"/>
            <a:r>
              <a:rPr lang="sr-Cyrl-CS" smtClean="0"/>
              <a:t>да је потребно</a:t>
            </a:r>
          </a:p>
          <a:p>
            <a:pPr lvl="1" eaLnBrk="1" hangingPunct="1"/>
            <a:r>
              <a:rPr lang="sr-Cyrl-CS" smtClean="0"/>
              <a:t>да даје довољно прецизан одговор</a:t>
            </a:r>
            <a:endParaRPr lang="en-US" smtClean="0"/>
          </a:p>
        </p:txBody>
      </p:sp>
    </p:spTree>
  </p:cSld>
  <p:clrMapOvr>
    <a:masterClrMapping/>
  </p:clrMapOvr>
  <p:transition advTm="2161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Предности и мане структурираних упитника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800" smtClean="0"/>
              <a:t>Одговори се лако статистички обрађују</a:t>
            </a:r>
          </a:p>
          <a:p>
            <a:pPr eaLnBrk="1" hangingPunct="1"/>
            <a:r>
              <a:rPr lang="sr-Cyrl-CS" sz="2800" smtClean="0"/>
              <a:t>Економични су</a:t>
            </a:r>
          </a:p>
          <a:p>
            <a:pPr eaLnBrk="1" hangingPunct="1"/>
            <a:r>
              <a:rPr lang="sr-Cyrl-CS" sz="2800" smtClean="0"/>
              <a:t>Испитаници радије одговарају на њих</a:t>
            </a:r>
          </a:p>
          <a:p>
            <a:pPr eaLnBrk="1" hangingPunct="1"/>
            <a:r>
              <a:rPr lang="sr-Cyrl-CS" sz="2800" smtClean="0"/>
              <a:t>Али некада нису понуђени сви могући одговори, па пацијент не зна како да одговори</a:t>
            </a:r>
          </a:p>
          <a:p>
            <a:pPr eaLnBrk="1" hangingPunct="1"/>
            <a:r>
              <a:rPr lang="sr-Cyrl-CS" sz="2800" smtClean="0"/>
              <a:t>Испитаници и истраживач могу различито да тумаче понуђене одговоре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ransition advTm="3766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b="1" dirty="0" smtClean="0">
                <a:solidFill>
                  <a:schemeClr val="tx1"/>
                </a:solidFill>
              </a:rPr>
              <a:t>Групе са фокусираном дискусијом</a:t>
            </a:r>
            <a:endParaRPr lang="en-US" sz="4000" b="1" dirty="0" smtClean="0">
              <a:solidFill>
                <a:schemeClr val="tx1"/>
              </a:solidFill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smtClean="0"/>
              <a:t>истраживач позива учеснике групе на састанак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групе треба да буду хомогене, али се зато ради са више група, које покривају целу популацију, нпр.: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smtClean="0"/>
              <a:t>млади мушкарци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smtClean="0"/>
              <a:t>младе жене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smtClean="0"/>
              <a:t>жена са малом децом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smtClean="0"/>
              <a:t>ожењени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smtClean="0"/>
              <a:t>удате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smtClean="0"/>
              <a:t>старе особе, итд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из сваке популације се ради са по две групе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група има 6 до 10 чланова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припреми се ограничен број питања (5-6)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улога модератора је пресудна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</p:spTree>
  </p:cSld>
  <p:clrMapOvr>
    <a:masterClrMapping/>
  </p:clrMapOvr>
  <p:transition advTm="6286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</a:rPr>
              <a:t>Модератор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охрабрује све да учествују у дискусији</a:t>
            </a:r>
          </a:p>
          <a:p>
            <a:pPr eaLnBrk="1" hangingPunct="1"/>
            <a:r>
              <a:rPr lang="sr-Cyrl-CS" smtClean="0"/>
              <a:t>стимулише дискусију између учесника</a:t>
            </a:r>
          </a:p>
          <a:p>
            <a:pPr eaLnBrk="1" hangingPunct="1"/>
            <a:r>
              <a:rPr lang="sr-Cyrl-CS" smtClean="0"/>
              <a:t>води групу од једне теме до друге</a:t>
            </a:r>
          </a:p>
          <a:p>
            <a:pPr eaLnBrk="1" hangingPunct="1"/>
            <a:r>
              <a:rPr lang="sr-Cyrl-CS" smtClean="0"/>
              <a:t>не изражава своје мишљење</a:t>
            </a:r>
          </a:p>
          <a:p>
            <a:pPr eaLnBrk="1" hangingPunct="1"/>
            <a:r>
              <a:rPr lang="sr-Cyrl-CS" smtClean="0"/>
              <a:t>не понаша се као експерт</a:t>
            </a:r>
          </a:p>
          <a:p>
            <a:pPr eaLnBrk="1" hangingPunct="1"/>
            <a:endParaRPr lang="sr-Cyrl-CS" smtClean="0"/>
          </a:p>
          <a:p>
            <a:pPr eaLnBrk="1" hangingPunct="1"/>
            <a:r>
              <a:rPr lang="sr-Cyrl-CS" smtClean="0"/>
              <a:t>два посматрача воде белешке</a:t>
            </a:r>
            <a:endParaRPr lang="en-US" smtClean="0"/>
          </a:p>
        </p:txBody>
      </p:sp>
    </p:spTree>
  </p:cSld>
  <p:clrMapOvr>
    <a:masterClrMapping/>
  </p:clrMapOvr>
  <p:transition advTm="4322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1460</Words>
  <Application>Microsoft Office PowerPoint</Application>
  <PresentationFormat>On-screen Show (4:3)</PresentationFormat>
  <Paragraphs>205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Default Design</vt:lpstr>
      <vt:lpstr> Упитници и прикупљање података у фармакоепидемиологији 9. недеља</vt:lpstr>
      <vt:lpstr>Структурирани и полу-структурирани упитници</vt:lpstr>
      <vt:lpstr>Семи-структурирани интервју</vt:lpstr>
      <vt:lpstr>Семи-структурирани интервју</vt:lpstr>
      <vt:lpstr>Структурирани интервју</vt:lpstr>
      <vt:lpstr>Структурирани интервју</vt:lpstr>
      <vt:lpstr>Предности и мане структурираних упитника</vt:lpstr>
      <vt:lpstr>Групе са фокусираном дискусијом</vt:lpstr>
      <vt:lpstr>Модератор</vt:lpstr>
      <vt:lpstr>Упитници који се шаљу преко поште</vt:lpstr>
      <vt:lpstr>Степен одговора на упитник</vt:lpstr>
      <vt:lpstr>Пропратно писмо уз упитник</vt:lpstr>
      <vt:lpstr>Шта ако испитаник не одговори на позив да попуни упитник?</vt:lpstr>
      <vt:lpstr>Шта радити ако није дат одговор на нека питања?</vt:lpstr>
      <vt:lpstr>Израда упитника</vt:lpstr>
      <vt:lpstr>Принципи израде упитника</vt:lpstr>
      <vt:lpstr>Врсте затворених питања у структурираном упитнику</vt:lpstr>
      <vt:lpstr>Прављење скале од више питања</vt:lpstr>
      <vt:lpstr>Скале за мерење става испитаника</vt:lpstr>
      <vt:lpstr>Ликертова скала</vt:lpstr>
      <vt:lpstr>Визуелна аналогна скала је само варијанта Ликертове скале</vt:lpstr>
      <vt:lpstr>Принципи добрих упитника</vt:lpstr>
      <vt:lpstr>Принципи добрих упитника</vt:lpstr>
      <vt:lpstr>Кад се упитник преведе...</vt:lpstr>
      <vt:lpstr>Прикупљање података</vt:lpstr>
      <vt:lpstr>Врсте извора података</vt:lpstr>
      <vt:lpstr>“Big data” – “Велики подаци”</vt:lpstr>
      <vt:lpstr>“Big data”</vt:lpstr>
      <vt:lpstr>Наука о подацима – “Data science”</vt:lpstr>
      <vt:lpstr>Фазе у коришћењу великих података</vt:lpstr>
      <vt:lpstr>Није у питању само “велики број података” </vt:lpstr>
      <vt:lpstr>Карактеристике истраживања “великих података”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26</cp:revision>
  <dcterms:created xsi:type="dcterms:W3CDTF">2007-04-23T19:01:08Z</dcterms:created>
  <dcterms:modified xsi:type="dcterms:W3CDTF">2020-09-27T16:20:07Z</dcterms:modified>
</cp:coreProperties>
</file>